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5" r:id="rId3"/>
    <p:sldId id="264" r:id="rId4"/>
    <p:sldId id="258" r:id="rId5"/>
    <p:sldId id="259" r:id="rId6"/>
    <p:sldId id="263" r:id="rId7"/>
    <p:sldId id="286" r:id="rId8"/>
    <p:sldId id="262" r:id="rId9"/>
    <p:sldId id="261" r:id="rId10"/>
    <p:sldId id="260" r:id="rId11"/>
    <p:sldId id="266" r:id="rId12"/>
    <p:sldId id="267" r:id="rId13"/>
    <p:sldId id="268" r:id="rId14"/>
    <p:sldId id="269" r:id="rId15"/>
    <p:sldId id="270" r:id="rId16"/>
    <p:sldId id="276" r:id="rId17"/>
    <p:sldId id="271" r:id="rId18"/>
    <p:sldId id="273" r:id="rId19"/>
    <p:sldId id="274" r:id="rId20"/>
    <p:sldId id="275" r:id="rId21"/>
    <p:sldId id="283" r:id="rId22"/>
    <p:sldId id="282" r:id="rId23"/>
    <p:sldId id="281" r:id="rId24"/>
    <p:sldId id="278" r:id="rId25"/>
    <p:sldId id="280" r:id="rId26"/>
    <p:sldId id="279" r:id="rId27"/>
    <p:sldId id="284"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autoAdjust="0"/>
    <p:restoredTop sz="94717" autoAdjust="0"/>
  </p:normalViewPr>
  <p:slideViewPr>
    <p:cSldViewPr>
      <p:cViewPr>
        <p:scale>
          <a:sx n="75" d="100"/>
          <a:sy n="75" d="100"/>
        </p:scale>
        <p:origin x="-1014" y="-690"/>
      </p:cViewPr>
      <p:guideLst>
        <p:guide orient="horz" pos="2160"/>
        <p:guide pos="2880"/>
      </p:guideLst>
    </p:cSldViewPr>
  </p:slideViewPr>
  <p:outlineViewPr>
    <p:cViewPr>
      <p:scale>
        <a:sx n="33" d="100"/>
        <a:sy n="33" d="100"/>
      </p:scale>
      <p:origin x="42" y="2136"/>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0A10DE1-9B8B-4149-A11E-7BACA9AC97FA}" type="datetimeFigureOut">
              <a:rPr lang="en-IN" smtClean="0"/>
              <a:pPr/>
              <a:t>10-06-2016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83A428-82B1-4479-AE6D-048B7406B470}" type="slidenum">
              <a:rPr lang="en-IN" smtClean="0"/>
              <a:pPr/>
              <a:t>‹#›</a:t>
            </a:fld>
            <a:endParaRPr lang="en-IN"/>
          </a:p>
        </p:txBody>
      </p:sp>
    </p:spTree>
    <p:extLst>
      <p:ext uri="{BB962C8B-B14F-4D97-AF65-F5344CB8AC3E}">
        <p14:creationId xmlns:p14="http://schemas.microsoft.com/office/powerpoint/2010/main" xmlns="" val="576497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0A10DE1-9B8B-4149-A11E-7BACA9AC97FA}" type="datetimeFigureOut">
              <a:rPr lang="en-IN" smtClean="0"/>
              <a:pPr/>
              <a:t>10-06-2016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83A428-82B1-4479-AE6D-048B7406B470}" type="slidenum">
              <a:rPr lang="en-IN" smtClean="0"/>
              <a:pPr/>
              <a:t>‹#›</a:t>
            </a:fld>
            <a:endParaRPr lang="en-IN"/>
          </a:p>
        </p:txBody>
      </p:sp>
    </p:spTree>
    <p:extLst>
      <p:ext uri="{BB962C8B-B14F-4D97-AF65-F5344CB8AC3E}">
        <p14:creationId xmlns:p14="http://schemas.microsoft.com/office/powerpoint/2010/main" xmlns="" val="1014761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0A10DE1-9B8B-4149-A11E-7BACA9AC97FA}" type="datetimeFigureOut">
              <a:rPr lang="en-IN" smtClean="0"/>
              <a:pPr/>
              <a:t>10-06-2016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83A428-82B1-4479-AE6D-048B7406B470}" type="slidenum">
              <a:rPr lang="en-IN" smtClean="0"/>
              <a:pPr/>
              <a:t>‹#›</a:t>
            </a:fld>
            <a:endParaRPr lang="en-IN"/>
          </a:p>
        </p:txBody>
      </p:sp>
    </p:spTree>
    <p:extLst>
      <p:ext uri="{BB962C8B-B14F-4D97-AF65-F5344CB8AC3E}">
        <p14:creationId xmlns:p14="http://schemas.microsoft.com/office/powerpoint/2010/main" xmlns="" val="2483726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0A10DE1-9B8B-4149-A11E-7BACA9AC97FA}" type="datetimeFigureOut">
              <a:rPr lang="en-IN" smtClean="0"/>
              <a:pPr/>
              <a:t>10-06-2016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83A428-82B1-4479-AE6D-048B7406B470}" type="slidenum">
              <a:rPr lang="en-IN" smtClean="0"/>
              <a:pPr/>
              <a:t>‹#›</a:t>
            </a:fld>
            <a:endParaRPr lang="en-IN"/>
          </a:p>
        </p:txBody>
      </p:sp>
    </p:spTree>
    <p:extLst>
      <p:ext uri="{BB962C8B-B14F-4D97-AF65-F5344CB8AC3E}">
        <p14:creationId xmlns:p14="http://schemas.microsoft.com/office/powerpoint/2010/main" xmlns="" val="2027464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0A10DE1-9B8B-4149-A11E-7BACA9AC97FA}" type="datetimeFigureOut">
              <a:rPr lang="en-IN" smtClean="0"/>
              <a:pPr/>
              <a:t>10-06-2016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F83A428-82B1-4479-AE6D-048B7406B470}" type="slidenum">
              <a:rPr lang="en-IN" smtClean="0"/>
              <a:pPr/>
              <a:t>‹#›</a:t>
            </a:fld>
            <a:endParaRPr lang="en-IN"/>
          </a:p>
        </p:txBody>
      </p:sp>
    </p:spTree>
    <p:extLst>
      <p:ext uri="{BB962C8B-B14F-4D97-AF65-F5344CB8AC3E}">
        <p14:creationId xmlns:p14="http://schemas.microsoft.com/office/powerpoint/2010/main" xmlns="" val="1577800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0A10DE1-9B8B-4149-A11E-7BACA9AC97FA}" type="datetimeFigureOut">
              <a:rPr lang="en-IN" smtClean="0"/>
              <a:pPr/>
              <a:t>10-06-2016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83A428-82B1-4479-AE6D-048B7406B470}" type="slidenum">
              <a:rPr lang="en-IN" smtClean="0"/>
              <a:pPr/>
              <a:t>‹#›</a:t>
            </a:fld>
            <a:endParaRPr lang="en-IN"/>
          </a:p>
        </p:txBody>
      </p:sp>
    </p:spTree>
    <p:extLst>
      <p:ext uri="{BB962C8B-B14F-4D97-AF65-F5344CB8AC3E}">
        <p14:creationId xmlns:p14="http://schemas.microsoft.com/office/powerpoint/2010/main" xmlns="" val="1929530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0A10DE1-9B8B-4149-A11E-7BACA9AC97FA}" type="datetimeFigureOut">
              <a:rPr lang="en-IN" smtClean="0"/>
              <a:pPr/>
              <a:t>10-06-2016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F83A428-82B1-4479-AE6D-048B7406B470}" type="slidenum">
              <a:rPr lang="en-IN" smtClean="0"/>
              <a:pPr/>
              <a:t>‹#›</a:t>
            </a:fld>
            <a:endParaRPr lang="en-IN"/>
          </a:p>
        </p:txBody>
      </p:sp>
    </p:spTree>
    <p:extLst>
      <p:ext uri="{BB962C8B-B14F-4D97-AF65-F5344CB8AC3E}">
        <p14:creationId xmlns:p14="http://schemas.microsoft.com/office/powerpoint/2010/main" xmlns="" val="56520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0A10DE1-9B8B-4149-A11E-7BACA9AC97FA}" type="datetimeFigureOut">
              <a:rPr lang="en-IN" smtClean="0"/>
              <a:pPr/>
              <a:t>10-06-2016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F83A428-82B1-4479-AE6D-048B7406B470}" type="slidenum">
              <a:rPr lang="en-IN" smtClean="0"/>
              <a:pPr/>
              <a:t>‹#›</a:t>
            </a:fld>
            <a:endParaRPr lang="en-IN"/>
          </a:p>
        </p:txBody>
      </p:sp>
    </p:spTree>
    <p:extLst>
      <p:ext uri="{BB962C8B-B14F-4D97-AF65-F5344CB8AC3E}">
        <p14:creationId xmlns:p14="http://schemas.microsoft.com/office/powerpoint/2010/main" xmlns="" val="58848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A10DE1-9B8B-4149-A11E-7BACA9AC97FA}" type="datetimeFigureOut">
              <a:rPr lang="en-IN" smtClean="0"/>
              <a:pPr/>
              <a:t>10-06-2016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F83A428-82B1-4479-AE6D-048B7406B470}" type="slidenum">
              <a:rPr lang="en-IN" smtClean="0"/>
              <a:pPr/>
              <a:t>‹#›</a:t>
            </a:fld>
            <a:endParaRPr lang="en-IN"/>
          </a:p>
        </p:txBody>
      </p:sp>
    </p:spTree>
    <p:extLst>
      <p:ext uri="{BB962C8B-B14F-4D97-AF65-F5344CB8AC3E}">
        <p14:creationId xmlns:p14="http://schemas.microsoft.com/office/powerpoint/2010/main" xmlns="" val="130864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A10DE1-9B8B-4149-A11E-7BACA9AC97FA}" type="datetimeFigureOut">
              <a:rPr lang="en-IN" smtClean="0"/>
              <a:pPr/>
              <a:t>10-06-2016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83A428-82B1-4479-AE6D-048B7406B470}" type="slidenum">
              <a:rPr lang="en-IN" smtClean="0"/>
              <a:pPr/>
              <a:t>‹#›</a:t>
            </a:fld>
            <a:endParaRPr lang="en-IN"/>
          </a:p>
        </p:txBody>
      </p:sp>
    </p:spTree>
    <p:extLst>
      <p:ext uri="{BB962C8B-B14F-4D97-AF65-F5344CB8AC3E}">
        <p14:creationId xmlns:p14="http://schemas.microsoft.com/office/powerpoint/2010/main" xmlns="" val="623952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A10DE1-9B8B-4149-A11E-7BACA9AC97FA}" type="datetimeFigureOut">
              <a:rPr lang="en-IN" smtClean="0"/>
              <a:pPr/>
              <a:t>10-06-2016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F83A428-82B1-4479-AE6D-048B7406B470}" type="slidenum">
              <a:rPr lang="en-IN" smtClean="0"/>
              <a:pPr/>
              <a:t>‹#›</a:t>
            </a:fld>
            <a:endParaRPr lang="en-IN"/>
          </a:p>
        </p:txBody>
      </p:sp>
    </p:spTree>
    <p:extLst>
      <p:ext uri="{BB962C8B-B14F-4D97-AF65-F5344CB8AC3E}">
        <p14:creationId xmlns:p14="http://schemas.microsoft.com/office/powerpoint/2010/main" xmlns="" val="1695229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A10DE1-9B8B-4149-A11E-7BACA9AC97FA}" type="datetimeFigureOut">
              <a:rPr lang="en-IN" smtClean="0"/>
              <a:pPr/>
              <a:t>10-06-2016</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83A428-82B1-4479-AE6D-048B7406B470}" type="slidenum">
              <a:rPr lang="en-IN" smtClean="0"/>
              <a:pPr/>
              <a:t>‹#›</a:t>
            </a:fld>
            <a:endParaRPr lang="en-IN"/>
          </a:p>
        </p:txBody>
      </p:sp>
    </p:spTree>
    <p:extLst>
      <p:ext uri="{BB962C8B-B14F-4D97-AF65-F5344CB8AC3E}">
        <p14:creationId xmlns:p14="http://schemas.microsoft.com/office/powerpoint/2010/main" xmlns="" val="37705141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6600" dirty="0" smtClean="0"/>
              <a:t>ACTIVE HUNTING Using ELK</a:t>
            </a:r>
            <a:endParaRPr lang="en-IN" sz="6600" dirty="0"/>
          </a:p>
        </p:txBody>
      </p:sp>
      <p:sp>
        <p:nvSpPr>
          <p:cNvPr id="3" name="Subtitle 2"/>
          <p:cNvSpPr>
            <a:spLocks noGrp="1"/>
          </p:cNvSpPr>
          <p:nvPr>
            <p:ph type="subTitle" idx="1"/>
          </p:nvPr>
        </p:nvSpPr>
        <p:spPr>
          <a:xfrm>
            <a:off x="2555776" y="5733256"/>
            <a:ext cx="6400800" cy="769640"/>
          </a:xfrm>
        </p:spPr>
        <p:txBody>
          <a:bodyPr>
            <a:normAutofit fontScale="92500"/>
          </a:bodyPr>
          <a:lstStyle/>
          <a:p>
            <a:r>
              <a:rPr lang="en-US" dirty="0" smtClean="0"/>
              <a:t>                                </a:t>
            </a:r>
            <a:r>
              <a:rPr lang="en-US" b="1" dirty="0" smtClean="0"/>
              <a:t>By: </a:t>
            </a:r>
            <a:r>
              <a:rPr lang="en-US" b="1" dirty="0" err="1" smtClean="0"/>
              <a:t>Ashutosh</a:t>
            </a:r>
            <a:r>
              <a:rPr lang="en-US" b="1" dirty="0" smtClean="0"/>
              <a:t> </a:t>
            </a:r>
            <a:r>
              <a:rPr lang="en-US" b="1" dirty="0" err="1" smtClean="0"/>
              <a:t>Bhave</a:t>
            </a:r>
            <a:endParaRPr lang="en-IN" b="1" dirty="0"/>
          </a:p>
        </p:txBody>
      </p:sp>
    </p:spTree>
    <p:extLst>
      <p:ext uri="{BB962C8B-B14F-4D97-AF65-F5344CB8AC3E}">
        <p14:creationId xmlns:p14="http://schemas.microsoft.com/office/powerpoint/2010/main" xmlns="" val="27299731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r>
              <a:rPr lang="en-US" dirty="0" smtClean="0"/>
              <a:t>Group Policy on Domain Controller</a:t>
            </a:r>
            <a:endParaRPr lang="en-IN" dirty="0"/>
          </a:p>
        </p:txBody>
      </p:sp>
      <p:pic>
        <p:nvPicPr>
          <p:cNvPr id="8" name="image26.png"/>
          <p:cNvPicPr>
            <a:picLocks noGrp="1"/>
          </p:cNvPicPr>
          <p:nvPr>
            <p:ph idx="1"/>
          </p:nvPr>
        </p:nvPicPr>
        <p:blipFill>
          <a:blip r:embed="rId2"/>
          <a:srcRect/>
          <a:stretch>
            <a:fillRect/>
          </a:stretch>
        </p:blipFill>
        <p:spPr>
          <a:xfrm>
            <a:off x="152401" y="914400"/>
            <a:ext cx="8763000" cy="5715000"/>
          </a:xfrm>
          <a:prstGeom prst="rect">
            <a:avLst/>
          </a:prstGeom>
          <a:ln/>
        </p:spPr>
      </p:pic>
    </p:spTree>
    <p:extLst>
      <p:ext uri="{BB962C8B-B14F-4D97-AF65-F5344CB8AC3E}">
        <p14:creationId xmlns:p14="http://schemas.microsoft.com/office/powerpoint/2010/main" xmlns="" val="22546448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lstStyle/>
          <a:p>
            <a:r>
              <a:rPr lang="en-US" dirty="0" smtClean="0"/>
              <a:t>Allow inbound TCP traffic</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908720"/>
            <a:ext cx="9144000" cy="5949280"/>
          </a:xfrm>
        </p:spPr>
      </p:pic>
    </p:spTree>
    <p:extLst>
      <p:ext uri="{BB962C8B-B14F-4D97-AF65-F5344CB8AC3E}">
        <p14:creationId xmlns:p14="http://schemas.microsoft.com/office/powerpoint/2010/main" xmlns="" val="35267150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US" dirty="0" smtClean="0"/>
              <a:t>Allow Listeners on Domain Controller</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836712"/>
            <a:ext cx="9144000" cy="5904656"/>
          </a:xfrm>
        </p:spPr>
      </p:pic>
    </p:spTree>
    <p:extLst>
      <p:ext uri="{BB962C8B-B14F-4D97-AF65-F5344CB8AC3E}">
        <p14:creationId xmlns:p14="http://schemas.microsoft.com/office/powerpoint/2010/main" xmlns="" val="39339621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lstStyle/>
          <a:p>
            <a:r>
              <a:rPr lang="en-US" dirty="0" smtClean="0"/>
              <a:t>Link WEF Policy</a:t>
            </a:r>
            <a:endParaRPr lang="en-IN" dirty="0"/>
          </a:p>
        </p:txBody>
      </p:sp>
      <p:pic>
        <p:nvPicPr>
          <p:cNvPr id="6" name="image25.png"/>
          <p:cNvPicPr>
            <a:picLocks noGrp="1"/>
          </p:cNvPicPr>
          <p:nvPr>
            <p:ph idx="1"/>
          </p:nvPr>
        </p:nvPicPr>
        <p:blipFill>
          <a:blip r:embed="rId2"/>
          <a:srcRect/>
          <a:stretch>
            <a:fillRect/>
          </a:stretch>
        </p:blipFill>
        <p:spPr>
          <a:xfrm>
            <a:off x="381000" y="1219200"/>
            <a:ext cx="8305800" cy="5410200"/>
          </a:xfrm>
          <a:prstGeom prst="rect">
            <a:avLst/>
          </a:prstGeom>
          <a:ln/>
        </p:spPr>
      </p:pic>
    </p:spTree>
    <p:extLst>
      <p:ext uri="{BB962C8B-B14F-4D97-AF65-F5344CB8AC3E}">
        <p14:creationId xmlns:p14="http://schemas.microsoft.com/office/powerpoint/2010/main" xmlns="" val="17801024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normAutofit fontScale="90000"/>
          </a:bodyPr>
          <a:lstStyle/>
          <a:p>
            <a:r>
              <a:rPr lang="en-US" dirty="0" smtClean="0"/>
              <a:t>Creating Subscription on WEF server</a:t>
            </a:r>
            <a:endParaRPr lang="en-IN" dirty="0"/>
          </a:p>
        </p:txBody>
      </p:sp>
      <p:pic>
        <p:nvPicPr>
          <p:cNvPr id="6" name="image29.png"/>
          <p:cNvPicPr>
            <a:picLocks noGrp="1"/>
          </p:cNvPicPr>
          <p:nvPr>
            <p:ph idx="1"/>
          </p:nvPr>
        </p:nvPicPr>
        <p:blipFill>
          <a:blip r:embed="rId2"/>
          <a:srcRect/>
          <a:stretch>
            <a:fillRect/>
          </a:stretch>
        </p:blipFill>
        <p:spPr>
          <a:xfrm>
            <a:off x="457200" y="1066800"/>
            <a:ext cx="8077200" cy="5410200"/>
          </a:xfrm>
          <a:prstGeom prst="rect">
            <a:avLst/>
          </a:prstGeom>
          <a:ln/>
        </p:spPr>
      </p:pic>
    </p:spTree>
    <p:extLst>
      <p:ext uri="{BB962C8B-B14F-4D97-AF65-F5344CB8AC3E}">
        <p14:creationId xmlns:p14="http://schemas.microsoft.com/office/powerpoint/2010/main" xmlns="" val="37787956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88640"/>
            <a:ext cx="9144000" cy="6336704"/>
          </a:xfrm>
        </p:spPr>
      </p:pic>
    </p:spTree>
    <p:extLst>
      <p:ext uri="{BB962C8B-B14F-4D97-AF65-F5344CB8AC3E}">
        <p14:creationId xmlns:p14="http://schemas.microsoft.com/office/powerpoint/2010/main" xmlns="" val="15123979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32.png"/>
          <p:cNvPicPr>
            <a:picLocks noGrp="1"/>
          </p:cNvPicPr>
          <p:nvPr>
            <p:ph idx="1"/>
          </p:nvPr>
        </p:nvPicPr>
        <p:blipFill>
          <a:blip r:embed="rId2"/>
          <a:srcRect/>
          <a:stretch>
            <a:fillRect/>
          </a:stretch>
        </p:blipFill>
        <p:spPr>
          <a:xfrm>
            <a:off x="228600" y="457200"/>
            <a:ext cx="8382000" cy="6172200"/>
          </a:xfrm>
          <a:prstGeom prst="rect">
            <a:avLst/>
          </a:prstGeom>
          <a:ln/>
        </p:spPr>
      </p:pic>
    </p:spTree>
    <p:extLst>
      <p:ext uri="{BB962C8B-B14F-4D97-AF65-F5344CB8AC3E}">
        <p14:creationId xmlns:p14="http://schemas.microsoft.com/office/powerpoint/2010/main" xmlns="" val="10792571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38.png"/>
          <p:cNvPicPr/>
          <p:nvPr/>
        </p:nvPicPr>
        <p:blipFill>
          <a:blip r:embed="rId2"/>
          <a:srcRect/>
          <a:stretch>
            <a:fillRect/>
          </a:stretch>
        </p:blipFill>
        <p:spPr>
          <a:xfrm>
            <a:off x="381000" y="457200"/>
            <a:ext cx="8382000" cy="6096000"/>
          </a:xfrm>
          <a:prstGeom prst="rect">
            <a:avLst/>
          </a:prstGeom>
          <a:ln/>
        </p:spPr>
      </p:pic>
    </p:spTree>
    <p:extLst>
      <p:ext uri="{BB962C8B-B14F-4D97-AF65-F5344CB8AC3E}">
        <p14:creationId xmlns:p14="http://schemas.microsoft.com/office/powerpoint/2010/main" xmlns="" val="2706524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648072"/>
          </a:xfrm>
        </p:spPr>
        <p:txBody>
          <a:bodyPr>
            <a:normAutofit fontScale="90000"/>
          </a:bodyPr>
          <a:lstStyle/>
          <a:p>
            <a:r>
              <a:rPr lang="en-US" dirty="0" err="1" smtClean="0"/>
              <a:t>Nxlog</a:t>
            </a:r>
            <a:r>
              <a:rPr lang="en-US" dirty="0" smtClean="0"/>
              <a:t> configuration file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836712"/>
            <a:ext cx="9142413" cy="6021288"/>
          </a:xfrm>
        </p:spPr>
      </p:pic>
    </p:spTree>
    <p:extLst>
      <p:ext uri="{BB962C8B-B14F-4D97-AF65-F5344CB8AC3E}">
        <p14:creationId xmlns:p14="http://schemas.microsoft.com/office/powerpoint/2010/main" xmlns="" val="17900106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lstStyle/>
          <a:p>
            <a:r>
              <a:rPr lang="en-US" dirty="0" err="1" smtClean="0"/>
              <a:t>Nxlog</a:t>
            </a:r>
            <a:r>
              <a:rPr lang="en-US" dirty="0" smtClean="0"/>
              <a:t> service Enabled</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1124744"/>
            <a:ext cx="9144000" cy="5733256"/>
          </a:xfrm>
        </p:spPr>
      </p:pic>
    </p:spTree>
    <p:extLst>
      <p:ext uri="{BB962C8B-B14F-4D97-AF65-F5344CB8AC3E}">
        <p14:creationId xmlns:p14="http://schemas.microsoft.com/office/powerpoint/2010/main" xmlns="" val="33323679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06690"/>
          </a:xfrm>
        </p:spPr>
        <p:txBody>
          <a:bodyPr>
            <a:normAutofit/>
          </a:bodyPr>
          <a:lstStyle/>
          <a:p>
            <a:r>
              <a:rPr lang="en-US" sz="6600" dirty="0" smtClean="0"/>
              <a:t>Introduction</a:t>
            </a:r>
            <a:endParaRPr lang="en-IN" sz="6600" dirty="0"/>
          </a:p>
        </p:txBody>
      </p:sp>
    </p:spTree>
    <p:extLst>
      <p:ext uri="{BB962C8B-B14F-4D97-AF65-F5344CB8AC3E}">
        <p14:creationId xmlns:p14="http://schemas.microsoft.com/office/powerpoint/2010/main" xmlns="" val="4754135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8098"/>
          </a:xfrm>
        </p:spPr>
        <p:txBody>
          <a:bodyPr/>
          <a:lstStyle/>
          <a:p>
            <a:r>
              <a:rPr lang="en-US" dirty="0" err="1" smtClean="0"/>
              <a:t>Logstash</a:t>
            </a:r>
            <a:r>
              <a:rPr lang="en-US" dirty="0" smtClean="0"/>
              <a:t> Configuration</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07505" y="1196752"/>
            <a:ext cx="8640960" cy="5544616"/>
          </a:xfrm>
        </p:spPr>
      </p:pic>
    </p:spTree>
    <p:extLst>
      <p:ext uri="{BB962C8B-B14F-4D97-AF65-F5344CB8AC3E}">
        <p14:creationId xmlns:p14="http://schemas.microsoft.com/office/powerpoint/2010/main" xmlns="" val="30958731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06090"/>
          </a:xfrm>
        </p:spPr>
        <p:txBody>
          <a:bodyPr>
            <a:normAutofit fontScale="90000"/>
          </a:bodyPr>
          <a:lstStyle/>
          <a:p>
            <a:r>
              <a:rPr lang="en-US" dirty="0" smtClean="0"/>
              <a:t>Hacking Simulation</a:t>
            </a:r>
            <a:endParaRPr lang="en-IN" dirty="0"/>
          </a:p>
        </p:txBody>
      </p:sp>
      <p:sp>
        <p:nvSpPr>
          <p:cNvPr id="3" name="Content Placeholder 2"/>
          <p:cNvSpPr>
            <a:spLocks noGrp="1"/>
          </p:cNvSpPr>
          <p:nvPr>
            <p:ph idx="1"/>
          </p:nvPr>
        </p:nvSpPr>
        <p:spPr>
          <a:xfrm>
            <a:off x="0" y="908720"/>
            <a:ext cx="9036496" cy="5832648"/>
          </a:xfrm>
        </p:spPr>
        <p:txBody>
          <a:bodyPr>
            <a:normAutofit lnSpcReduction="10000"/>
          </a:bodyPr>
          <a:lstStyle/>
          <a:p>
            <a:pPr>
              <a:buFont typeface="Wingdings" panose="05000000000000000000" pitchFamily="2" charset="2"/>
              <a:buChar char="Ø"/>
            </a:pPr>
            <a:r>
              <a:rPr lang="en-US" dirty="0" smtClean="0"/>
              <a:t> Windows </a:t>
            </a:r>
            <a:r>
              <a:rPr lang="en-US" dirty="0" err="1" smtClean="0"/>
              <a:t>Powershell</a:t>
            </a:r>
            <a:r>
              <a:rPr lang="en-US" dirty="0" smtClean="0"/>
              <a:t>(PS) is a legitimate tool in Windows.</a:t>
            </a:r>
          </a:p>
          <a:p>
            <a:pPr>
              <a:buFont typeface="Wingdings" panose="05000000000000000000" pitchFamily="2" charset="2"/>
              <a:buChar char="Ø"/>
            </a:pPr>
            <a:r>
              <a:rPr lang="en-US" dirty="0" smtClean="0"/>
              <a:t>It is seldom used to carry out internal lateral movement and PS scripts are used to attack the system as they do not raise a red flag.</a:t>
            </a:r>
          </a:p>
          <a:p>
            <a:pPr>
              <a:buFont typeface="Wingdings" panose="05000000000000000000" pitchFamily="2" charset="2"/>
              <a:buChar char="Ø"/>
            </a:pPr>
            <a:r>
              <a:rPr lang="en-US" dirty="0" smtClean="0"/>
              <a:t>This is PS attack to obtain the credentials of a system by dumping AD logs and goes undetected by the system.</a:t>
            </a:r>
          </a:p>
          <a:p>
            <a:pPr>
              <a:buFont typeface="Wingdings" panose="05000000000000000000" pitchFamily="2" charset="2"/>
              <a:buChar char="Ø"/>
            </a:pPr>
            <a:r>
              <a:rPr lang="en-US" dirty="0" smtClean="0"/>
              <a:t>We track this </a:t>
            </a:r>
            <a:r>
              <a:rPr lang="en-US" dirty="0" err="1" smtClean="0"/>
              <a:t>Powershell</a:t>
            </a:r>
            <a:r>
              <a:rPr lang="en-US" dirty="0" smtClean="0"/>
              <a:t> activity as it </a:t>
            </a:r>
            <a:r>
              <a:rPr lang="en-US" dirty="0" err="1" smtClean="0"/>
              <a:t>anamalous</a:t>
            </a:r>
            <a:r>
              <a:rPr lang="en-US" dirty="0" smtClean="0"/>
              <a:t> for domain computers.</a:t>
            </a:r>
          </a:p>
          <a:p>
            <a:pPr>
              <a:buFont typeface="Wingdings" panose="05000000000000000000" pitchFamily="2" charset="2"/>
              <a:buChar char="Ø"/>
            </a:pPr>
            <a:r>
              <a:rPr lang="en-US" dirty="0" err="1" smtClean="0"/>
              <a:t>Mimikatz</a:t>
            </a:r>
            <a:r>
              <a:rPr lang="en-US" dirty="0" smtClean="0"/>
              <a:t> is the tool used for this purpose.</a:t>
            </a:r>
            <a:endParaRPr lang="en-IN" dirty="0"/>
          </a:p>
        </p:txBody>
      </p:sp>
    </p:spTree>
    <p:extLst>
      <p:ext uri="{BB962C8B-B14F-4D97-AF65-F5344CB8AC3E}">
        <p14:creationId xmlns:p14="http://schemas.microsoft.com/office/powerpoint/2010/main" xmlns="" val="42572600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err="1" smtClean="0"/>
              <a:t>Powershell</a:t>
            </a:r>
            <a:r>
              <a:rPr lang="en-US" dirty="0" smtClean="0"/>
              <a:t>: </a:t>
            </a:r>
            <a:r>
              <a:rPr lang="en-US" dirty="0" err="1" smtClean="0"/>
              <a:t>Mimikatz</a:t>
            </a:r>
            <a:endParaRPr lang="en-IN" dirty="0"/>
          </a:p>
        </p:txBody>
      </p:sp>
      <p:pic>
        <p:nvPicPr>
          <p:cNvPr id="6" name="image10.png"/>
          <p:cNvPicPr>
            <a:picLocks noGrp="1"/>
          </p:cNvPicPr>
          <p:nvPr>
            <p:ph idx="1"/>
          </p:nvPr>
        </p:nvPicPr>
        <p:blipFill>
          <a:blip r:embed="rId2"/>
          <a:srcRect/>
          <a:stretch>
            <a:fillRect/>
          </a:stretch>
        </p:blipFill>
        <p:spPr>
          <a:xfrm>
            <a:off x="533400" y="1066800"/>
            <a:ext cx="8001000" cy="5791200"/>
          </a:xfrm>
          <a:prstGeom prst="rect">
            <a:avLst/>
          </a:prstGeom>
          <a:ln/>
        </p:spPr>
      </p:pic>
    </p:spTree>
    <p:extLst>
      <p:ext uri="{BB962C8B-B14F-4D97-AF65-F5344CB8AC3E}">
        <p14:creationId xmlns:p14="http://schemas.microsoft.com/office/powerpoint/2010/main" xmlns="" val="30866626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206374"/>
            <a:ext cx="9144000" cy="6651625"/>
          </a:xfrm>
        </p:spPr>
      </p:pic>
    </p:spTree>
    <p:extLst>
      <p:ext uri="{BB962C8B-B14F-4D97-AF65-F5344CB8AC3E}">
        <p14:creationId xmlns:p14="http://schemas.microsoft.com/office/powerpoint/2010/main" xmlns="" val="40230358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PS Activity On Event Viewer</a:t>
            </a:r>
            <a:endParaRPr lang="en-IN" dirty="0"/>
          </a:p>
        </p:txBody>
      </p:sp>
      <p:pic>
        <p:nvPicPr>
          <p:cNvPr id="6" name="image11.png"/>
          <p:cNvPicPr>
            <a:picLocks noGrp="1"/>
          </p:cNvPicPr>
          <p:nvPr>
            <p:ph idx="1"/>
          </p:nvPr>
        </p:nvPicPr>
        <p:blipFill>
          <a:blip r:embed="rId2"/>
          <a:srcRect/>
          <a:stretch>
            <a:fillRect/>
          </a:stretch>
        </p:blipFill>
        <p:spPr>
          <a:xfrm>
            <a:off x="228601" y="990600"/>
            <a:ext cx="8534400" cy="5638800"/>
          </a:xfrm>
          <a:prstGeom prst="rect">
            <a:avLst/>
          </a:prstGeom>
          <a:ln/>
        </p:spPr>
      </p:pic>
    </p:spTree>
    <p:extLst>
      <p:ext uri="{BB962C8B-B14F-4D97-AF65-F5344CB8AC3E}">
        <p14:creationId xmlns:p14="http://schemas.microsoft.com/office/powerpoint/2010/main" xmlns="" val="4739460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PS Tracked on </a:t>
            </a:r>
            <a:r>
              <a:rPr lang="en-US" dirty="0" err="1" smtClean="0"/>
              <a:t>Kibana</a:t>
            </a:r>
            <a:endParaRPr lang="en-IN" dirty="0"/>
          </a:p>
        </p:txBody>
      </p:sp>
      <p:pic>
        <p:nvPicPr>
          <p:cNvPr id="6" name="image34.png"/>
          <p:cNvPicPr>
            <a:picLocks noGrp="1"/>
          </p:cNvPicPr>
          <p:nvPr>
            <p:ph idx="1"/>
          </p:nvPr>
        </p:nvPicPr>
        <p:blipFill>
          <a:blip r:embed="rId2"/>
          <a:srcRect/>
          <a:stretch>
            <a:fillRect/>
          </a:stretch>
        </p:blipFill>
        <p:spPr>
          <a:xfrm>
            <a:off x="228600" y="1066800"/>
            <a:ext cx="8534400" cy="5638800"/>
          </a:xfrm>
          <a:prstGeom prst="rect">
            <a:avLst/>
          </a:prstGeom>
          <a:ln/>
        </p:spPr>
      </p:pic>
    </p:spTree>
    <p:extLst>
      <p:ext uri="{BB962C8B-B14F-4D97-AF65-F5344CB8AC3E}">
        <p14:creationId xmlns:p14="http://schemas.microsoft.com/office/powerpoint/2010/main" xmlns="" val="22334877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lstStyle/>
          <a:p>
            <a:r>
              <a:rPr lang="en-US" dirty="0" smtClean="0"/>
              <a:t>Conclusions</a:t>
            </a:r>
            <a:endParaRPr lang="en-IN" dirty="0"/>
          </a:p>
        </p:txBody>
      </p:sp>
      <p:sp>
        <p:nvSpPr>
          <p:cNvPr id="3" name="Content Placeholder 2"/>
          <p:cNvSpPr>
            <a:spLocks noGrp="1"/>
          </p:cNvSpPr>
          <p:nvPr>
            <p:ph idx="1"/>
          </p:nvPr>
        </p:nvSpPr>
        <p:spPr>
          <a:xfrm>
            <a:off x="107504" y="980728"/>
            <a:ext cx="9036496" cy="5760640"/>
          </a:xfrm>
        </p:spPr>
        <p:txBody>
          <a:bodyPr/>
          <a:lstStyle/>
          <a:p>
            <a:pPr>
              <a:buFont typeface="Wingdings" panose="05000000000000000000" pitchFamily="2" charset="2"/>
              <a:buChar char="Ø"/>
            </a:pPr>
            <a:r>
              <a:rPr lang="en-US" dirty="0" smtClean="0"/>
              <a:t>ELK stack is an open source ,neatly compiled and state of the art tool for data logging and analytics.</a:t>
            </a:r>
          </a:p>
          <a:p>
            <a:pPr>
              <a:buFont typeface="Wingdings" panose="05000000000000000000" pitchFamily="2" charset="2"/>
              <a:buChar char="Ø"/>
            </a:pPr>
            <a:r>
              <a:rPr lang="en-US" dirty="0" smtClean="0"/>
              <a:t>Corporations are deploying it as it saves them millions of dollars.</a:t>
            </a:r>
          </a:p>
          <a:p>
            <a:pPr>
              <a:buFont typeface="Wingdings" panose="05000000000000000000" pitchFamily="2" charset="2"/>
              <a:buChar char="Ø"/>
            </a:pPr>
            <a:r>
              <a:rPr lang="en-US" dirty="0" smtClean="0"/>
              <a:t>It is not complicated as grep or </a:t>
            </a:r>
            <a:r>
              <a:rPr lang="en-US" dirty="0" err="1" smtClean="0"/>
              <a:t>RegEx</a:t>
            </a:r>
            <a:r>
              <a:rPr lang="en-US" dirty="0" smtClean="0"/>
              <a:t>.</a:t>
            </a:r>
          </a:p>
          <a:p>
            <a:pPr>
              <a:buFont typeface="Wingdings" panose="05000000000000000000" pitchFamily="2" charset="2"/>
              <a:buChar char="Ø"/>
            </a:pPr>
            <a:r>
              <a:rPr lang="en-US" dirty="0" err="1" smtClean="0"/>
              <a:t>Kibana</a:t>
            </a:r>
            <a:r>
              <a:rPr lang="en-US" dirty="0" smtClean="0"/>
              <a:t> is a text ,not script based search dashboard which allows ease of use.</a:t>
            </a:r>
          </a:p>
          <a:p>
            <a:pPr marL="0" indent="0">
              <a:buNone/>
            </a:pPr>
            <a:r>
              <a:rPr lang="en-US" dirty="0" smtClean="0"/>
              <a:t> </a:t>
            </a:r>
            <a:endParaRPr lang="en-IN" dirty="0"/>
          </a:p>
        </p:txBody>
      </p:sp>
    </p:spTree>
    <p:extLst>
      <p:ext uri="{BB962C8B-B14F-4D97-AF65-F5344CB8AC3E}">
        <p14:creationId xmlns:p14="http://schemas.microsoft.com/office/powerpoint/2010/main" xmlns="" val="14176340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06690"/>
          </a:xfrm>
        </p:spPr>
        <p:txBody>
          <a:bodyPr>
            <a:normAutofit/>
          </a:bodyPr>
          <a:lstStyle/>
          <a:p>
            <a:r>
              <a:rPr lang="en-US" sz="7200" dirty="0" smtClean="0"/>
              <a:t>THANK YOU</a:t>
            </a:r>
            <a:endParaRPr lang="en-IN" sz="7200" dirty="0"/>
          </a:p>
        </p:txBody>
      </p:sp>
    </p:spTree>
    <p:extLst>
      <p:ext uri="{BB962C8B-B14F-4D97-AF65-F5344CB8AC3E}">
        <p14:creationId xmlns:p14="http://schemas.microsoft.com/office/powerpoint/2010/main" xmlns="" val="10228089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Hunting</a:t>
            </a:r>
            <a:endParaRPr lang="en-IN" dirty="0"/>
          </a:p>
        </p:txBody>
      </p:sp>
      <p:sp>
        <p:nvSpPr>
          <p:cNvPr id="3" name="Content Placeholder 2"/>
          <p:cNvSpPr>
            <a:spLocks noGrp="1"/>
          </p:cNvSpPr>
          <p:nvPr>
            <p:ph idx="1"/>
          </p:nvPr>
        </p:nvSpPr>
        <p:spPr/>
        <p:txBody>
          <a:bodyPr/>
          <a:lstStyle/>
          <a:p>
            <a:r>
              <a:rPr lang="en-US" dirty="0" smtClean="0"/>
              <a:t>Active hunting is a methodology used by an organization’s information security team to detect and track down any malicious activity occurring within their internal network by monitoring the network logs for </a:t>
            </a:r>
            <a:r>
              <a:rPr lang="en-US" dirty="0" err="1" smtClean="0"/>
              <a:t>anamalous</a:t>
            </a:r>
            <a:r>
              <a:rPr lang="en-US" dirty="0" smtClean="0"/>
              <a:t> behavior . </a:t>
            </a:r>
            <a:endParaRPr lang="en-IN" dirty="0"/>
          </a:p>
        </p:txBody>
      </p:sp>
    </p:spTree>
    <p:extLst>
      <p:ext uri="{BB962C8B-B14F-4D97-AF65-F5344CB8AC3E}">
        <p14:creationId xmlns:p14="http://schemas.microsoft.com/office/powerpoint/2010/main" xmlns="" val="36333706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err="1" smtClean="0"/>
              <a:t>ElasticSearch</a:t>
            </a:r>
            <a:endParaRPr lang="en-US" b="1" dirty="0"/>
          </a:p>
          <a:p>
            <a:r>
              <a:rPr lang="en-IN" dirty="0" err="1" smtClean="0"/>
              <a:t>ElasticSearch</a:t>
            </a:r>
            <a:r>
              <a:rPr lang="en-IN" dirty="0"/>
              <a:t> is a search server based on Lucene. It provides a distributed, multitenant-capable full-text search engine with an HTTP web interface and schema-free JSON documents. </a:t>
            </a:r>
            <a:r>
              <a:rPr lang="en-IN" dirty="0" err="1" smtClean="0"/>
              <a:t>Elasticsearch</a:t>
            </a:r>
            <a:r>
              <a:rPr lang="en-IN" dirty="0"/>
              <a:t> is developed in Java and is released as open source under the terms of the Apache License.</a:t>
            </a:r>
          </a:p>
        </p:txBody>
      </p:sp>
    </p:spTree>
    <p:extLst>
      <p:ext uri="{BB962C8B-B14F-4D97-AF65-F5344CB8AC3E}">
        <p14:creationId xmlns:p14="http://schemas.microsoft.com/office/powerpoint/2010/main" xmlns="" val="18204011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8640"/>
            <a:ext cx="8229600" cy="6480720"/>
          </a:xfrm>
        </p:spPr>
        <p:txBody>
          <a:bodyPr/>
          <a:lstStyle/>
          <a:p>
            <a:r>
              <a:rPr lang="en-IN" b="1" dirty="0" err="1"/>
              <a:t>Logstash</a:t>
            </a:r>
            <a:r>
              <a:rPr lang="en-IN" dirty="0"/>
              <a:t> is an open source tool for collecting, parsing, and storing logs for future use. </a:t>
            </a:r>
            <a:endParaRPr lang="en-IN" dirty="0" smtClean="0"/>
          </a:p>
          <a:p>
            <a:r>
              <a:rPr lang="en-IN" dirty="0" err="1" smtClean="0"/>
              <a:t>Kibana</a:t>
            </a:r>
            <a:r>
              <a:rPr lang="en-IN" dirty="0" smtClean="0"/>
              <a:t> 3 (or latter versions) </a:t>
            </a:r>
            <a:r>
              <a:rPr lang="en-IN" dirty="0"/>
              <a:t>is a web interface that can be used to search and view the logs that </a:t>
            </a:r>
            <a:r>
              <a:rPr lang="en-IN" b="1" dirty="0" err="1"/>
              <a:t>Logstash</a:t>
            </a:r>
            <a:r>
              <a:rPr lang="en-IN" dirty="0"/>
              <a:t> has </a:t>
            </a:r>
            <a:r>
              <a:rPr lang="en-IN" dirty="0" smtClean="0"/>
              <a:t>indexed.</a:t>
            </a:r>
          </a:p>
          <a:p>
            <a:endParaRPr lang="en-US" dirty="0"/>
          </a:p>
          <a:p>
            <a:r>
              <a:rPr lang="en-US" dirty="0" err="1" smtClean="0"/>
              <a:t>Logstash</a:t>
            </a:r>
            <a:r>
              <a:rPr lang="en-US" dirty="0" smtClean="0"/>
              <a:t> was developed created by Jordan </a:t>
            </a:r>
            <a:r>
              <a:rPr lang="en-US" dirty="0" err="1" smtClean="0"/>
              <a:t>Sissel</a:t>
            </a:r>
            <a:r>
              <a:rPr lang="en-US" dirty="0" smtClean="0"/>
              <a:t> </a:t>
            </a:r>
          </a:p>
          <a:p>
            <a:r>
              <a:rPr lang="en-US" dirty="0" err="1" smtClean="0"/>
              <a:t>Kibana</a:t>
            </a:r>
            <a:r>
              <a:rPr lang="en-US" dirty="0" smtClean="0"/>
              <a:t> was created by Rashid Khan.</a:t>
            </a:r>
          </a:p>
          <a:p>
            <a:r>
              <a:rPr lang="en-US" dirty="0" smtClean="0"/>
              <a:t>They both work for </a:t>
            </a:r>
            <a:r>
              <a:rPr lang="en-US" dirty="0" err="1" smtClean="0"/>
              <a:t>Elasticsearch</a:t>
            </a:r>
            <a:r>
              <a:rPr lang="en-US" dirty="0" smtClean="0"/>
              <a:t>.</a:t>
            </a:r>
            <a:endParaRPr lang="en-IN" dirty="0"/>
          </a:p>
        </p:txBody>
      </p:sp>
    </p:spTree>
    <p:extLst>
      <p:ext uri="{BB962C8B-B14F-4D97-AF65-F5344CB8AC3E}">
        <p14:creationId xmlns:p14="http://schemas.microsoft.com/office/powerpoint/2010/main" xmlns="" val="23280117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468313" y="188913"/>
            <a:ext cx="8229600" cy="6553200"/>
          </a:xfrm>
        </p:spPr>
        <p:txBody>
          <a:bodyPr/>
          <a:lstStyle/>
          <a:p>
            <a:r>
              <a:rPr lang="en-IN" dirty="0"/>
              <a:t>By combining the massively popular </a:t>
            </a:r>
            <a:r>
              <a:rPr lang="en-IN" dirty="0" err="1"/>
              <a:t>Elasticsearch</a:t>
            </a:r>
            <a:r>
              <a:rPr lang="en-IN" dirty="0"/>
              <a:t>, </a:t>
            </a:r>
            <a:r>
              <a:rPr lang="en-IN" dirty="0" err="1"/>
              <a:t>Logstash</a:t>
            </a:r>
            <a:r>
              <a:rPr lang="en-IN" dirty="0"/>
              <a:t> and </a:t>
            </a:r>
            <a:r>
              <a:rPr lang="en-IN" dirty="0" err="1"/>
              <a:t>Kibana</a:t>
            </a:r>
            <a:r>
              <a:rPr lang="en-IN" dirty="0"/>
              <a:t>, Elastic has created an end-to-end stack that delivers actionable insights in real time from almost any type of structured and unstructured data source. Built and supported by the engineers behind each of these open source products, the Elastic Stack makes searching and </a:t>
            </a:r>
            <a:r>
              <a:rPr lang="en-IN" dirty="0" smtClean="0"/>
              <a:t>analysing </a:t>
            </a:r>
            <a:r>
              <a:rPr lang="en-IN" dirty="0"/>
              <a:t>data easier than ever </a:t>
            </a:r>
            <a:r>
              <a:rPr lang="en-IN" dirty="0" smtClean="0"/>
              <a:t>before.</a:t>
            </a:r>
          </a:p>
          <a:p>
            <a:r>
              <a:rPr lang="en-US" dirty="0" smtClean="0"/>
              <a:t>The ELK stack is used to log and analyze data.</a:t>
            </a:r>
            <a:endParaRPr lang="en-IN" dirty="0"/>
          </a:p>
        </p:txBody>
      </p:sp>
    </p:spTree>
    <p:extLst>
      <p:ext uri="{BB962C8B-B14F-4D97-AF65-F5344CB8AC3E}">
        <p14:creationId xmlns:p14="http://schemas.microsoft.com/office/powerpoint/2010/main" xmlns="" val="6699726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ELK</a:t>
            </a:r>
            <a:endParaRPr lang="en-IN" dirty="0"/>
          </a:p>
        </p:txBody>
      </p:sp>
      <p:sp>
        <p:nvSpPr>
          <p:cNvPr id="3" name="Content Placeholder 2"/>
          <p:cNvSpPr>
            <a:spLocks noGrp="1"/>
          </p:cNvSpPr>
          <p:nvPr>
            <p:ph idx="1"/>
          </p:nvPr>
        </p:nvSpPr>
        <p:spPr>
          <a:xfrm>
            <a:off x="457200" y="1268760"/>
            <a:ext cx="8229600" cy="5472608"/>
          </a:xfrm>
        </p:spPr>
        <p:txBody>
          <a:bodyPr/>
          <a:lstStyle/>
          <a:p>
            <a:pPr>
              <a:buFont typeface="Wingdings" panose="05000000000000000000" pitchFamily="2" charset="2"/>
              <a:buChar char="Ø"/>
            </a:pPr>
            <a:r>
              <a:rPr lang="en-US" dirty="0" err="1" smtClean="0"/>
              <a:t>Splunk</a:t>
            </a:r>
            <a:r>
              <a:rPr lang="en-US" dirty="0" smtClean="0"/>
              <a:t> costs millions of dollars. ELK is free.</a:t>
            </a:r>
          </a:p>
          <a:p>
            <a:pPr>
              <a:buFont typeface="Wingdings" panose="05000000000000000000" pitchFamily="2" charset="2"/>
              <a:buChar char="Ø"/>
            </a:pPr>
            <a:r>
              <a:rPr lang="en-US" dirty="0" smtClean="0"/>
              <a:t>It is open-source.</a:t>
            </a:r>
          </a:p>
          <a:p>
            <a:pPr>
              <a:buFont typeface="Wingdings" panose="05000000000000000000" pitchFamily="2" charset="2"/>
              <a:buChar char="Ø"/>
            </a:pPr>
            <a:r>
              <a:rPr lang="en-US" dirty="0" smtClean="0"/>
              <a:t>Logs are complicated to read. ELK allows you to select individual fields according to your preference.</a:t>
            </a:r>
          </a:p>
          <a:p>
            <a:pPr>
              <a:buFont typeface="Wingdings" panose="05000000000000000000" pitchFamily="2" charset="2"/>
              <a:buChar char="Ø"/>
            </a:pPr>
            <a:r>
              <a:rPr lang="en-US" dirty="0" err="1" smtClean="0"/>
              <a:t>Config</a:t>
            </a:r>
            <a:r>
              <a:rPr lang="en-US" dirty="0" smtClean="0"/>
              <a:t> files can be customized to your needs.</a:t>
            </a:r>
          </a:p>
          <a:p>
            <a:pPr>
              <a:buFont typeface="Wingdings" panose="05000000000000000000" pitchFamily="2" charset="2"/>
              <a:buChar char="Ø"/>
            </a:pPr>
            <a:r>
              <a:rPr lang="en-US" dirty="0" smtClean="0"/>
              <a:t>It is neither limited as grep</a:t>
            </a:r>
            <a:r>
              <a:rPr lang="en-IN" dirty="0" smtClean="0"/>
              <a:t> nor complicated as </a:t>
            </a:r>
            <a:r>
              <a:rPr lang="en-IN" dirty="0" err="1" smtClean="0"/>
              <a:t>RegEx</a:t>
            </a:r>
            <a:r>
              <a:rPr lang="en-IN" smtClean="0"/>
              <a:t>.</a:t>
            </a:r>
            <a:endParaRPr lang="en-US" dirty="0" smtClean="0"/>
          </a:p>
        </p:txBody>
      </p:sp>
    </p:spTree>
    <p:extLst>
      <p:ext uri="{BB962C8B-B14F-4D97-AF65-F5344CB8AC3E}">
        <p14:creationId xmlns:p14="http://schemas.microsoft.com/office/powerpoint/2010/main" xmlns="" val="12696289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bwMode="auto">
          <a:xfrm>
            <a:off x="1115616" y="2996952"/>
            <a:ext cx="1285714" cy="1704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469635" y="3068960"/>
            <a:ext cx="1228725"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146153" y="5517232"/>
            <a:ext cx="1952625" cy="923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083998" y="4621534"/>
            <a:ext cx="100380" cy="8956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313813" y="3632286"/>
            <a:ext cx="3209295" cy="1636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Rectangle 3"/>
          <p:cNvSpPr/>
          <p:nvPr/>
        </p:nvSpPr>
        <p:spPr>
          <a:xfrm>
            <a:off x="2313813" y="3068960"/>
            <a:ext cx="4572000" cy="861774"/>
          </a:xfrm>
          <a:prstGeom prst="rect">
            <a:avLst/>
          </a:prstGeom>
        </p:spPr>
        <p:txBody>
          <a:bodyPr>
            <a:spAutoFit/>
          </a:bodyPr>
          <a:lstStyle/>
          <a:p>
            <a:r>
              <a:rPr lang="en-IN" dirty="0" smtClean="0"/>
              <a:t> </a:t>
            </a:r>
          </a:p>
          <a:p>
            <a:r>
              <a:rPr lang="en-IN" sz="1400" dirty="0"/>
              <a:t> </a:t>
            </a:r>
            <a:r>
              <a:rPr lang="en-IN" sz="1400" dirty="0" smtClean="0"/>
              <a:t>        Event Forwarding Using </a:t>
            </a:r>
            <a:r>
              <a:rPr lang="en-IN" sz="1400" dirty="0" err="1" smtClean="0"/>
              <a:t>WinRm</a:t>
            </a:r>
            <a:endParaRPr lang="en-IN" sz="1400" dirty="0" smtClean="0"/>
          </a:p>
          <a:p>
            <a:r>
              <a:rPr lang="en-IN" dirty="0" smtClean="0"/>
              <a:t>                                                   </a:t>
            </a:r>
            <a:endParaRPr lang="en-IN" dirty="0"/>
          </a:p>
        </p:txBody>
      </p:sp>
      <p:pic>
        <p:nvPicPr>
          <p:cNvPr id="1031" name="Picture 7"/>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3744496" y="637185"/>
            <a:ext cx="1371600" cy="19442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1673809" y="1453133"/>
            <a:ext cx="67195" cy="1583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707406" y="1373329"/>
            <a:ext cx="2090403" cy="1570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Rectangle 5"/>
          <p:cNvSpPr/>
          <p:nvPr/>
        </p:nvSpPr>
        <p:spPr>
          <a:xfrm>
            <a:off x="1174462" y="1068756"/>
            <a:ext cx="2278701" cy="307777"/>
          </a:xfrm>
          <a:prstGeom prst="rect">
            <a:avLst/>
          </a:prstGeom>
        </p:spPr>
        <p:txBody>
          <a:bodyPr wrap="none">
            <a:spAutoFit/>
          </a:bodyPr>
          <a:lstStyle/>
          <a:p>
            <a:r>
              <a:rPr lang="en-IN" sz="1400" dirty="0" smtClean="0"/>
              <a:t>WEF to </a:t>
            </a:r>
            <a:r>
              <a:rPr lang="en-IN" sz="1400" dirty="0" err="1" smtClean="0"/>
              <a:t>Logstash</a:t>
            </a:r>
            <a:r>
              <a:rPr lang="en-IN" sz="1400" dirty="0" smtClean="0"/>
              <a:t> using </a:t>
            </a:r>
            <a:r>
              <a:rPr lang="en-IN" sz="1400" dirty="0" err="1" smtClean="0"/>
              <a:t>NXlog</a:t>
            </a:r>
            <a:endParaRPr lang="en-IN" sz="1400" dirty="0"/>
          </a:p>
        </p:txBody>
      </p:sp>
      <p:sp>
        <p:nvSpPr>
          <p:cNvPr id="7" name="Rectangle 6"/>
          <p:cNvSpPr/>
          <p:nvPr/>
        </p:nvSpPr>
        <p:spPr>
          <a:xfrm>
            <a:off x="1687202" y="1537556"/>
            <a:ext cx="2057294" cy="307777"/>
          </a:xfrm>
          <a:prstGeom prst="rect">
            <a:avLst/>
          </a:prstGeom>
        </p:spPr>
        <p:txBody>
          <a:bodyPr wrap="none">
            <a:spAutoFit/>
          </a:bodyPr>
          <a:lstStyle/>
          <a:p>
            <a:r>
              <a:rPr lang="en-IN" sz="1400" dirty="0" smtClean="0"/>
              <a:t>listening on </a:t>
            </a:r>
            <a:r>
              <a:rPr lang="en-IN" sz="1400" dirty="0" err="1" smtClean="0"/>
              <a:t>tcp</a:t>
            </a:r>
            <a:r>
              <a:rPr lang="en-IN" sz="1400" dirty="0" smtClean="0"/>
              <a:t> port 3515</a:t>
            </a:r>
            <a:endParaRPr lang="en-IN" sz="1400" dirty="0"/>
          </a:p>
        </p:txBody>
      </p:sp>
    </p:spTree>
    <p:extLst>
      <p:ext uri="{BB962C8B-B14F-4D97-AF65-F5344CB8AC3E}">
        <p14:creationId xmlns:p14="http://schemas.microsoft.com/office/powerpoint/2010/main" xmlns="" val="20614185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do it?</a:t>
            </a:r>
            <a:endParaRPr lang="en-IN" dirty="0"/>
          </a:p>
        </p:txBody>
      </p:sp>
      <p:sp>
        <p:nvSpPr>
          <p:cNvPr id="3" name="Content Placeholder 2"/>
          <p:cNvSpPr>
            <a:spLocks noGrp="1"/>
          </p:cNvSpPr>
          <p:nvPr>
            <p:ph idx="1"/>
          </p:nvPr>
        </p:nvSpPr>
        <p:spPr>
          <a:xfrm>
            <a:off x="457200" y="1196752"/>
            <a:ext cx="8229600" cy="5544616"/>
          </a:xfrm>
        </p:spPr>
        <p:txBody>
          <a:bodyPr>
            <a:normAutofit lnSpcReduction="10000"/>
          </a:bodyPr>
          <a:lstStyle/>
          <a:p>
            <a:pPr>
              <a:buFont typeface="Wingdings" panose="05000000000000000000" pitchFamily="2" charset="2"/>
              <a:buChar char="Ø"/>
            </a:pPr>
            <a:r>
              <a:rPr lang="en-US" dirty="0" smtClean="0"/>
              <a:t>Configuring a group Policy on the Domain Controller to enable </a:t>
            </a:r>
            <a:r>
              <a:rPr lang="en-US" dirty="0" err="1" smtClean="0"/>
              <a:t>WinRm</a:t>
            </a:r>
            <a:r>
              <a:rPr lang="en-US" dirty="0" smtClean="0"/>
              <a:t>, firewall rules and Event Forwarding.</a:t>
            </a:r>
          </a:p>
          <a:p>
            <a:pPr>
              <a:buFont typeface="Wingdings" panose="05000000000000000000" pitchFamily="2" charset="2"/>
              <a:buChar char="Ø"/>
            </a:pPr>
            <a:r>
              <a:rPr lang="en-US" dirty="0" smtClean="0"/>
              <a:t>Create a subscription on the event forwarding server for the domain.</a:t>
            </a:r>
          </a:p>
          <a:p>
            <a:pPr>
              <a:buFont typeface="Wingdings" panose="05000000000000000000" pitchFamily="2" charset="2"/>
              <a:buChar char="Ø"/>
            </a:pPr>
            <a:r>
              <a:rPr lang="en-US" dirty="0" smtClean="0"/>
              <a:t>Start </a:t>
            </a:r>
            <a:r>
              <a:rPr lang="en-US" dirty="0" err="1" smtClean="0"/>
              <a:t>NXlog</a:t>
            </a:r>
            <a:r>
              <a:rPr lang="en-US" dirty="0" smtClean="0"/>
              <a:t> as a service on Event forwarder to send logs to ELK server on </a:t>
            </a:r>
            <a:r>
              <a:rPr lang="en-US" dirty="0" err="1" smtClean="0"/>
              <a:t>tcp</a:t>
            </a:r>
            <a:r>
              <a:rPr lang="en-US" dirty="0" smtClean="0"/>
              <a:t> port 3515.</a:t>
            </a:r>
          </a:p>
          <a:p>
            <a:pPr>
              <a:buFont typeface="Wingdings" panose="05000000000000000000" pitchFamily="2" charset="2"/>
              <a:buChar char="Ø"/>
            </a:pPr>
            <a:r>
              <a:rPr lang="en-US" dirty="0" smtClean="0"/>
              <a:t>Configuring </a:t>
            </a:r>
            <a:r>
              <a:rPr lang="en-US" dirty="0" err="1" smtClean="0"/>
              <a:t>logstash</a:t>
            </a:r>
            <a:r>
              <a:rPr lang="en-US" dirty="0" smtClean="0"/>
              <a:t> on ELK Server to listen on 3515 and push incoming logs into </a:t>
            </a:r>
            <a:r>
              <a:rPr lang="en-US" dirty="0" err="1" smtClean="0"/>
              <a:t>elasticsearch</a:t>
            </a:r>
            <a:r>
              <a:rPr lang="en-US" dirty="0" smtClean="0"/>
              <a:t> using the provided configuration file.</a:t>
            </a:r>
            <a:endParaRPr lang="en-IN" dirty="0"/>
          </a:p>
        </p:txBody>
      </p:sp>
    </p:spTree>
    <p:extLst>
      <p:ext uri="{BB962C8B-B14F-4D97-AF65-F5344CB8AC3E}">
        <p14:creationId xmlns:p14="http://schemas.microsoft.com/office/powerpoint/2010/main" xmlns="" val="28858839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240</TotalTime>
  <Words>397</Words>
  <Application>Microsoft Office PowerPoint</Application>
  <PresentationFormat>On-screen Show (4:3)</PresentationFormat>
  <Paragraphs>55</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ACTIVE HUNTING Using ELK</vt:lpstr>
      <vt:lpstr>Introduction</vt:lpstr>
      <vt:lpstr>Active Hunting</vt:lpstr>
      <vt:lpstr>Slide 4</vt:lpstr>
      <vt:lpstr>Slide 5</vt:lpstr>
      <vt:lpstr>Slide 6</vt:lpstr>
      <vt:lpstr>Advantages of ELK</vt:lpstr>
      <vt:lpstr>Slide 8</vt:lpstr>
      <vt:lpstr>How do we do it?</vt:lpstr>
      <vt:lpstr>Group Policy on Domain Controller</vt:lpstr>
      <vt:lpstr>Allow inbound TCP traffic</vt:lpstr>
      <vt:lpstr>Allow Listeners on Domain Controller</vt:lpstr>
      <vt:lpstr>Link WEF Policy</vt:lpstr>
      <vt:lpstr>Creating Subscription on WEF server</vt:lpstr>
      <vt:lpstr>Slide 15</vt:lpstr>
      <vt:lpstr>Slide 16</vt:lpstr>
      <vt:lpstr>Slide 17</vt:lpstr>
      <vt:lpstr>Nxlog configuration file</vt:lpstr>
      <vt:lpstr>Nxlog service Enabled</vt:lpstr>
      <vt:lpstr>Logstash Configuration</vt:lpstr>
      <vt:lpstr>Hacking Simulation</vt:lpstr>
      <vt:lpstr>Powershell: Mimikatz</vt:lpstr>
      <vt:lpstr>Slide 23</vt:lpstr>
      <vt:lpstr>PS Activity On Event Viewer</vt:lpstr>
      <vt:lpstr>PS Tracked on Kibana</vt:lpstr>
      <vt:lpstr>Conclusions</vt:lpstr>
      <vt:lpstr>THANK YOU</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ACTIVE HUNTING Using ELK</dc:title>
  <dc:creator>Mukta</dc:creator>
  <cp:lastModifiedBy>Ryuk</cp:lastModifiedBy>
  <cp:revision>25</cp:revision>
  <dcterms:created xsi:type="dcterms:W3CDTF">2016-05-27T05:58:07Z</dcterms:created>
  <dcterms:modified xsi:type="dcterms:W3CDTF">2016-06-09T20:13:02Z</dcterms:modified>
</cp:coreProperties>
</file>